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2" r:id="rId2"/>
    <p:sldId id="343" r:id="rId3"/>
    <p:sldId id="363" r:id="rId4"/>
    <p:sldId id="347" r:id="rId5"/>
    <p:sldId id="362" r:id="rId6"/>
    <p:sldId id="296" r:id="rId7"/>
    <p:sldId id="364" r:id="rId8"/>
    <p:sldId id="365" r:id="rId9"/>
    <p:sldId id="366" r:id="rId10"/>
    <p:sldId id="367" r:id="rId11"/>
    <p:sldId id="368" r:id="rId12"/>
    <p:sldId id="3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E1E1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8" autoAdjust="0"/>
    <p:restoredTop sz="94785" autoAdjust="0"/>
  </p:normalViewPr>
  <p:slideViewPr>
    <p:cSldViewPr>
      <p:cViewPr varScale="1">
        <p:scale>
          <a:sx n="81" d="100"/>
          <a:sy n="81" d="100"/>
        </p:scale>
        <p:origin x="6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190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14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786AC-E2F2-4ECE-8E00-0FE98E558313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0412-9BD4-469D-9C30-8CE3AC2092FA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D077-5149-4DBA-8EB7-51162ACF60F2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DDCB-C178-4EFA-88D3-1A75FDBD0ADE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5059-622E-41B6-9DC6-D832AE02E450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F019-C9C1-4C23-9535-D2BE4B7E3454}" type="datetime1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2EC59-B4EB-48AE-9850-1EF8A6E06538}" type="datetime1">
              <a:rPr lang="en-US" smtClean="0"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552D-65A3-41F5-97EC-8C509714D2E3}" type="datetime1">
              <a:rPr lang="en-US" smtClean="0"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9452-5FB6-4163-A6A9-383A2BDD0D71}" type="datetime1">
              <a:rPr lang="en-US" smtClean="0"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60A33-CDBE-4C4A-9244-4261B570E6D2}" type="datetime1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56D4-4334-47AB-8A44-BC067DA9515F}" type="datetime1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5D43B-910B-4E7B-9539-EDC15F27E243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nders.co.uk/wp-content/uploads/2014/10/Random_Sheep_Landers_Cartoon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5867400"/>
            <a:ext cx="4680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http://stats.stackexchange.com/questions/</a:t>
            </a:r>
          </a:p>
          <a:p>
            <a:r>
              <a:rPr lang="en-US" dirty="0" smtClean="0"/>
              <a:t>423/what-is-your-favorite-data-analysis-cartoon</a:t>
            </a:r>
            <a:endParaRPr lang="en-US" dirty="0"/>
          </a:p>
        </p:txBody>
      </p:sp>
      <p:pic>
        <p:nvPicPr>
          <p:cNvPr id="3074" name="Picture 2" descr="alt tex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990600"/>
            <a:ext cx="5638800" cy="4776885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8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Probability Distribution of a Random Variables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  <a:spcBef>
                    <a:spcPts val="768"/>
                  </a:spcBef>
                  <a:buClr>
                    <a:schemeClr val="tx1"/>
                  </a:buClr>
                  <a:tabLst>
                    <a:tab pos="461963" algn="l"/>
                  </a:tabLst>
                  <a:defRPr/>
                </a:pPr>
                <a:r>
                  <a:rPr lang="en-US" altLang="en-US" dirty="0">
                    <a:solidFill>
                      <a:srgbClr val="800000"/>
                    </a:solidFill>
                  </a:rPr>
                  <a:t>Probability mass function </a:t>
                </a:r>
                <a:r>
                  <a:rPr lang="en-US" altLang="en-US" dirty="0"/>
                  <a:t>(</a:t>
                </a:r>
                <a:r>
                  <a:rPr lang="en-US" altLang="en-US" dirty="0" err="1">
                    <a:solidFill>
                      <a:srgbClr val="800000"/>
                    </a:solidFill>
                  </a:rPr>
                  <a:t>pmf</a:t>
                </a:r>
                <a:r>
                  <a:rPr lang="en-US" altLang="en-US" dirty="0"/>
                  <a:t>) </a:t>
                </a:r>
                <a:r>
                  <a:rPr lang="en-US" altLang="en-US" dirty="0" smtClean="0"/>
                  <a:t>is </a:t>
                </a:r>
                <a:r>
                  <a:rPr lang="en-US" altLang="en-US" dirty="0"/>
                  <a:t>the </a:t>
                </a:r>
                <a:r>
                  <a:rPr lang="en-US" altLang="en-US" dirty="0" smtClean="0"/>
                  <a:t>probability </a:t>
                </a:r>
                <a:r>
                  <a:rPr lang="en-US" altLang="en-US" dirty="0"/>
                  <a:t>that a discrete random </a:t>
                </a:r>
                <a:r>
                  <a:rPr lang="en-US" altLang="en-US" dirty="0" smtClean="0"/>
                  <a:t>variable </a:t>
                </a:r>
                <a:r>
                  <a:rPr lang="en-US" altLang="en-US" dirty="0"/>
                  <a:t>is equal to some specific </a:t>
                </a:r>
                <a:r>
                  <a:rPr lang="en-US" altLang="en-US" dirty="0" smtClean="0"/>
                  <a:t>value.</a:t>
                </a:r>
                <a:endParaRPr lang="en-US" altLang="en-US" dirty="0"/>
              </a:p>
              <a:p>
                <a:pPr>
                  <a:lnSpc>
                    <a:spcPct val="90000"/>
                  </a:lnSpc>
                  <a:spcBef>
                    <a:spcPts val="768"/>
                  </a:spcBef>
                  <a:buClr>
                    <a:schemeClr val="tx1"/>
                  </a:buClr>
                  <a:tabLst>
                    <a:tab pos="461963" algn="l"/>
                  </a:tabLst>
                  <a:defRPr/>
                </a:pPr>
                <a:r>
                  <a:rPr lang="en-US" altLang="en-US" dirty="0" smtClean="0"/>
                  <a:t>In </a:t>
                </a:r>
                <a:r>
                  <a:rPr lang="en-US" altLang="en-US" dirty="0"/>
                  <a:t>symbols, p(x) = P(X = x</a:t>
                </a:r>
                <a:r>
                  <a:rPr lang="en-US" altLang="en-US" dirty="0" smtClean="0"/>
                  <a:t>)</a:t>
                </a:r>
              </a:p>
              <a:p>
                <a:pPr>
                  <a:lnSpc>
                    <a:spcPct val="90000"/>
                  </a:lnSpc>
                  <a:spcBef>
                    <a:spcPts val="768"/>
                  </a:spcBef>
                  <a:buClr>
                    <a:schemeClr val="tx1"/>
                  </a:buClr>
                  <a:tabLst>
                    <a:tab pos="461963" algn="l"/>
                  </a:tabLst>
                  <a:defRPr/>
                </a:pPr>
                <a:r>
                  <a:rPr lang="en-US" dirty="0" smtClean="0">
                    <a:solidFill>
                      <a:srgbClr val="000000"/>
                    </a:solidFill>
                  </a:rPr>
                  <a:t>Properties</a:t>
                </a:r>
              </a:p>
              <a:p>
                <a:pPr marL="971550" lvl="1" indent="-514350">
                  <a:spcBef>
                    <a:spcPts val="768"/>
                  </a:spcBef>
                  <a:buFont typeface="+mj-lt"/>
                  <a:buAutoNum type="arabicPeriod"/>
                </a:pPr>
                <a:r>
                  <a:rPr lang="en-US" sz="3200" dirty="0">
                    <a:solidFill>
                      <a:srgbClr val="000000"/>
                    </a:solidFill>
                  </a:rPr>
                  <a:t>0 ≤ p</a:t>
                </a:r>
                <a:r>
                  <a:rPr lang="en-US" sz="3200" baseline="-25000" dirty="0">
                    <a:solidFill>
                      <a:srgbClr val="000000"/>
                    </a:solidFill>
                  </a:rPr>
                  <a:t>i</a:t>
                </a:r>
                <a:r>
                  <a:rPr lang="en-US" sz="3200" dirty="0">
                    <a:solidFill>
                      <a:srgbClr val="000000"/>
                    </a:solidFill>
                  </a:rPr>
                  <a:t> ≤ 1</a:t>
                </a:r>
              </a:p>
              <a:p>
                <a:pPr marL="457200" lvl="1" indent="0">
                  <a:spcBef>
                    <a:spcPts val="768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2. 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200" dirty="0">
                  <a:solidFill>
                    <a:srgbClr val="000000"/>
                  </a:solidFill>
                </a:endParaRPr>
              </a:p>
              <a:p>
                <a:pPr marL="0" indent="0">
                  <a:lnSpc>
                    <a:spcPct val="90000"/>
                  </a:lnSpc>
                  <a:spcBef>
                    <a:spcPts val="0"/>
                  </a:spcBef>
                  <a:buClr>
                    <a:schemeClr val="tx1"/>
                  </a:buClr>
                  <a:buNone/>
                  <a:tabLst>
                    <a:tab pos="461963" algn="l"/>
                  </a:tabLst>
                  <a:defRPr/>
                </a:pPr>
                <a:endParaRPr lang="en-US" dirty="0" smtClean="0">
                  <a:solidFill>
                    <a:srgbClr val="000000"/>
                  </a:solidFill>
                </a:endParaRPr>
              </a:p>
              <a:p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  <a:blipFill rotWithShape="0">
                <a:blip r:embed="rId2"/>
                <a:stretch>
                  <a:fillRect l="-1704" t="-2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Expected Value and Variance for Random Variables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  <a:ea typeface="Times New Roman"/>
                          <a:cs typeface="Times New Roman"/>
                        </a:rPr>
                        <m:t>Var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Times New Roman"/>
                              <a:cs typeface="Times New Roman"/>
                            </a:rPr>
                            <m:t>X</m:t>
                          </m:r>
                        </m:e>
                      </m:d>
                      <m:r>
                        <a:rPr lang="en-US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  <m:t>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Times New Roman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  <m:t>𝑋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Arial"/>
                  <a:ea typeface="Times New Roman"/>
                  <a:cs typeface="Times New Roman"/>
                </a:endParaRPr>
              </a:p>
              <a:p>
                <a:pPr marL="1312863" indent="-1312863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ea typeface="Times New Roman"/>
                          <a:cs typeface="Times New Roman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  <a:ea typeface="Times New Roman"/>
                          <a:cs typeface="Times New Roman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X</m:t>
                                  </m:r>
                                  <m: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cs typeface="Times New Roman"/>
                                        </a:rPr>
                                        <m:t>𝑋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/>
                          <a:cs typeface="Times New Roman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Times New Roman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  <a:sym typeface="Symbol"/>
                                    </a:rPr>
                                    <m:t>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X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>
                  <a:latin typeface="Arial"/>
                  <a:ea typeface="Times New Roman"/>
                  <a:cs typeface="Times New Roman"/>
                </a:endParaRPr>
              </a:p>
              <a:p>
                <a:pPr marL="0" indent="1254125">
                  <a:buNone/>
                </a:pPr>
                <a:r>
                  <a:rPr lang="en-US" dirty="0" smtClean="0">
                    <a:latin typeface="Arial"/>
                    <a:ea typeface="Times New Roman"/>
                    <a:cs typeface="Times New Roman"/>
                  </a:rPr>
                  <a:t>= </a:t>
                </a:r>
                <a:r>
                  <a:rPr lang="en-US" dirty="0">
                    <a:latin typeface="Arial"/>
                    <a:ea typeface="Times New Roman"/>
                    <a:cs typeface="Times New Roman"/>
                  </a:rPr>
                  <a:t>E(X</a:t>
                </a:r>
                <a:r>
                  <a:rPr lang="en-US" baseline="30000" dirty="0">
                    <a:latin typeface="Arial"/>
                    <a:ea typeface="Times New Roman"/>
                    <a:cs typeface="Times New Roman"/>
                  </a:rPr>
                  <a:t>2</a:t>
                </a:r>
                <a:r>
                  <a:rPr lang="en-US" dirty="0">
                    <a:latin typeface="Arial"/>
                    <a:ea typeface="Times New Roman"/>
                    <a:cs typeface="Times New Roman"/>
                  </a:rPr>
                  <a:t>) – (E(X))</a:t>
                </a:r>
                <a:r>
                  <a:rPr lang="en-US" baseline="30000" dirty="0">
                    <a:latin typeface="Arial"/>
                    <a:ea typeface="Times New Roman"/>
                    <a:cs typeface="Times New Roman"/>
                  </a:rPr>
                  <a:t>2</a:t>
                </a:r>
              </a:p>
              <a:p>
                <a:pPr marL="0" indent="0">
                  <a:buNone/>
                </a:pPr>
                <a:endParaRPr lang="en-US" baseline="30000" dirty="0">
                  <a:latin typeface="Arial"/>
                  <a:ea typeface="Times New Roman"/>
                  <a:cs typeface="Times New Roman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  <a:cs typeface="Times New Roman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/>
                            </a:rPr>
                            <m:t>𝑋</m:t>
                          </m:r>
                        </m:sub>
                      </m:sSub>
                      <m:r>
                        <a:rPr lang="en-US" i="1">
                          <a:latin typeface="Cambria Math"/>
                          <a:cs typeface="Times New Roman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  <a:cs typeface="Times New Roman"/>
                            </a:rPr>
                            <m:t>𝑉𝑎𝑟</m:t>
                          </m:r>
                          <m:r>
                            <a:rPr lang="en-US" i="1">
                              <a:latin typeface="Cambria Math"/>
                              <a:cs typeface="Times New Roman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  <a:cs typeface="Times New Roman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  <a:cs typeface="Times New Roman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6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Rules for Expected Value and Variance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838200"/>
                <a:ext cx="8915400" cy="6019800"/>
              </a:xfrm>
            </p:spPr>
            <p:txBody>
              <a:bodyPr>
                <a:normAutofit fontScale="92500" lnSpcReduction="10000"/>
              </a:bodyPr>
              <a:lstStyle/>
              <a:p>
                <a:pPr marL="239713" indent="-239713">
                  <a:spcBef>
                    <a:spcPts val="0"/>
                  </a:spcBef>
                  <a:buNone/>
                  <a:defRPr/>
                </a:pPr>
                <a:r>
                  <a:rPr lang="en-US" b="1" dirty="0" smtClean="0">
                    <a:solidFill>
                      <a:srgbClr val="800000"/>
                    </a:solidFill>
                  </a:rPr>
                  <a:t>Means</a:t>
                </a:r>
              </a:p>
              <a:p>
                <a:pPr marL="239713" indent="-239713">
                  <a:lnSpc>
                    <a:spcPct val="110000"/>
                  </a:lnSpc>
                  <a:spcBef>
                    <a:spcPts val="700"/>
                  </a:spcBef>
                  <a:buNone/>
                  <a:defRPr/>
                </a:pPr>
                <a:r>
                  <a:rPr lang="en-US" b="1" dirty="0" smtClean="0">
                    <a:solidFill>
                      <a:srgbClr val="000000"/>
                    </a:solidFill>
                  </a:rPr>
                  <a:t>Rule 1: 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µ</a:t>
                </a:r>
                <a:r>
                  <a:rPr lang="en-US" sz="3200" baseline="-25000" dirty="0" err="1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a+bX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= a + </a:t>
                </a:r>
                <a:r>
                  <a:rPr lang="en-US" sz="3200" dirty="0" err="1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bµ</a:t>
                </a:r>
                <a:r>
                  <a:rPr lang="en-US" sz="3200" baseline="-25000" dirty="0" err="1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</a:t>
                </a:r>
                <a:endParaRPr lang="en-US" sz="3200" baseline="-25000" dirty="0">
                  <a:solidFill>
                    <a:srgbClr val="000000"/>
                  </a:solidFill>
                  <a:ea typeface="ＭＳ Ｐゴシック" pitchFamily="-111" charset="-128"/>
                  <a:cs typeface="ＭＳ Ｐゴシック" pitchFamily="-111" charset="-128"/>
                </a:endParaRPr>
              </a:p>
              <a:p>
                <a:pPr marL="0" indent="0">
                  <a:lnSpc>
                    <a:spcPct val="110000"/>
                  </a:lnSpc>
                  <a:spcBef>
                    <a:spcPts val="700"/>
                  </a:spcBef>
                  <a:buNone/>
                  <a:defRPr/>
                </a:pPr>
                <a:r>
                  <a:rPr lang="en-US" b="1" dirty="0" smtClean="0">
                    <a:solidFill>
                      <a:srgbClr val="000000"/>
                    </a:solidFill>
                  </a:rPr>
                  <a:t>Rule </a:t>
                </a:r>
                <a:r>
                  <a:rPr lang="en-US" b="1" dirty="0">
                    <a:solidFill>
                      <a:srgbClr val="000000"/>
                    </a:solidFill>
                  </a:rPr>
                  <a:t>2: 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µ</a:t>
                </a:r>
                <a:r>
                  <a:rPr lang="en-US" sz="3200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</a:t>
                </a:r>
                <a:r>
                  <a:rPr lang="en-US" sz="3200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  <a:sym typeface="Symbol"/>
                  </a:rPr>
                  <a:t></a:t>
                </a:r>
                <a:r>
                  <a:rPr lang="en-US" sz="3200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= µ</a:t>
                </a:r>
                <a:r>
                  <a:rPr lang="en-US" sz="3200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 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  <a:sym typeface="Symbol"/>
                  </a:rPr>
                  <a:t>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µ</a:t>
                </a:r>
                <a:r>
                  <a:rPr lang="en-US" sz="3200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</a:t>
                </a:r>
                <a:endParaRPr lang="en-US" sz="3200" dirty="0">
                  <a:solidFill>
                    <a:srgbClr val="000000"/>
                  </a:solidFill>
                  <a:ea typeface="ＭＳ Ｐゴシック" pitchFamily="-111" charset="-128"/>
                  <a:cs typeface="ＭＳ Ｐゴシック" pitchFamily="-111" charset="-128"/>
                </a:endParaRPr>
              </a:p>
              <a:p>
                <a:pPr marL="0" indent="0">
                  <a:lnSpc>
                    <a:spcPct val="110000"/>
                  </a:lnSpc>
                  <a:spcBef>
                    <a:spcPts val="700"/>
                  </a:spcBef>
                  <a:buNone/>
                </a:pPr>
                <a:r>
                  <a:rPr lang="en-US" b="1" dirty="0" smtClean="0"/>
                  <a:t>Rule 3</a:t>
                </a:r>
                <a:r>
                  <a:rPr lang="en-US" dirty="0" smtClean="0"/>
                  <a:t>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marL="739775" indent="-739775" algn="ctr">
                  <a:spcBef>
                    <a:spcPts val="0"/>
                  </a:spcBef>
                  <a:buNone/>
                </a:pPr>
                <a:endParaRPr lang="en-US" dirty="0" smtClean="0"/>
              </a:p>
              <a:p>
                <a:pPr marL="739775" indent="-739775">
                  <a:spcBef>
                    <a:spcPts val="0"/>
                  </a:spcBef>
                  <a:buNone/>
                </a:pPr>
                <a:r>
                  <a:rPr lang="en-US" b="1" dirty="0" smtClean="0">
                    <a:solidFill>
                      <a:srgbClr val="800000"/>
                    </a:solidFill>
                  </a:rPr>
                  <a:t>Variance</a:t>
                </a:r>
              </a:p>
              <a:p>
                <a:pPr marL="239713" indent="-239713">
                  <a:lnSpc>
                    <a:spcPct val="110000"/>
                  </a:lnSpc>
                  <a:spcBef>
                    <a:spcPts val="700"/>
                  </a:spcBef>
                  <a:buNone/>
                  <a:defRPr/>
                </a:pPr>
                <a:r>
                  <a:rPr lang="en-US" b="1" dirty="0">
                    <a:solidFill>
                      <a:srgbClr val="000000"/>
                    </a:solidFill>
                  </a:rPr>
                  <a:t>Rule 1: </a:t>
                </a:r>
                <a:r>
                  <a:rPr lang="en-US" sz="3200" i="1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σ</a:t>
                </a:r>
                <a:r>
                  <a:rPr lang="en-US" sz="3200" i="1" baseline="30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a+bX</a:t>
                </a:r>
                <a:r>
                  <a:rPr lang="en-US" sz="32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= </a:t>
                </a:r>
                <a:r>
                  <a:rPr lang="en-US" sz="3200" i="1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b</a:t>
                </a:r>
                <a:r>
                  <a:rPr lang="en-US" sz="3200" i="1" baseline="30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σ</a:t>
                </a:r>
                <a:r>
                  <a:rPr lang="en-US" sz="3200" i="1" baseline="30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</a:t>
                </a:r>
              </a:p>
              <a:p>
                <a:pPr marL="574675" indent="-574675">
                  <a:lnSpc>
                    <a:spcPct val="110000"/>
                  </a:lnSpc>
                  <a:spcBef>
                    <a:spcPts val="700"/>
                  </a:spcBef>
                  <a:buNone/>
                  <a:defRPr/>
                </a:pPr>
                <a:r>
                  <a:rPr lang="en-US" b="1" dirty="0">
                    <a:solidFill>
                      <a:srgbClr val="000000"/>
                    </a:solidFill>
                  </a:rPr>
                  <a:t>Rule 2: </a:t>
                </a:r>
                <a:r>
                  <a:rPr lang="en-US" dirty="0">
                    <a:solidFill>
                      <a:srgbClr val="000000"/>
                    </a:solidFill>
                  </a:rPr>
                  <a:t>If </a:t>
                </a:r>
                <a:r>
                  <a:rPr lang="en-US" i="1" dirty="0">
                    <a:solidFill>
                      <a:srgbClr val="000000"/>
                    </a:solidFill>
                  </a:rPr>
                  <a:t>X</a:t>
                </a:r>
                <a:r>
                  <a:rPr lang="en-US" dirty="0">
                    <a:solidFill>
                      <a:srgbClr val="000000"/>
                    </a:solidFill>
                  </a:rPr>
                  <a:t> and </a:t>
                </a:r>
                <a:r>
                  <a:rPr lang="en-US" i="1" dirty="0">
                    <a:solidFill>
                      <a:srgbClr val="000000"/>
                    </a:solidFill>
                  </a:rPr>
                  <a:t>Y </a:t>
                </a:r>
                <a:r>
                  <a:rPr lang="en-US" dirty="0">
                    <a:solidFill>
                      <a:srgbClr val="000000"/>
                    </a:solidFill>
                  </a:rPr>
                  <a:t>are </a:t>
                </a:r>
                <a:r>
                  <a:rPr lang="en-US" i="1" dirty="0">
                    <a:solidFill>
                      <a:srgbClr val="000000"/>
                    </a:solidFill>
                  </a:rPr>
                  <a:t>independent</a:t>
                </a:r>
                <a:r>
                  <a:rPr lang="en-US" dirty="0">
                    <a:solidFill>
                      <a:srgbClr val="000000"/>
                    </a:solidFill>
                  </a:rPr>
                  <a:t> random variables, then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: </a:t>
                </a:r>
                <a:r>
                  <a:rPr lang="en-US" sz="3200" i="1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σ</a:t>
                </a:r>
                <a:r>
                  <a:rPr lang="en-US" sz="3200" i="1" baseline="30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  <a:sym typeface="Symbol"/>
                  </a:rPr>
                  <a:t>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= </a:t>
                </a:r>
                <a:r>
                  <a:rPr lang="en-US" sz="3200" i="1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σ</a:t>
                </a:r>
                <a:r>
                  <a:rPr lang="en-US" sz="3200" i="1" baseline="30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 </a:t>
                </a:r>
                <a:r>
                  <a:rPr lang="en-US" sz="3200" i="1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+ </a:t>
                </a:r>
                <a:r>
                  <a:rPr lang="en-US" sz="3200" i="1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σ</a:t>
                </a:r>
                <a:r>
                  <a:rPr lang="en-US" sz="3200" i="1" baseline="30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700"/>
                  </a:spcBef>
                  <a:buNone/>
                  <a:defRPr/>
                </a:pPr>
                <a:r>
                  <a:rPr lang="en-US" b="1" dirty="0"/>
                  <a:t>Rule 3</a:t>
                </a:r>
                <a:r>
                  <a:rPr lang="en-US" dirty="0"/>
                  <a:t>: </a:t>
                </a:r>
                <a:r>
                  <a:rPr lang="en-US" dirty="0">
                    <a:solidFill>
                      <a:srgbClr val="000000"/>
                    </a:solidFill>
                  </a:rPr>
                  <a:t>If </a:t>
                </a:r>
                <a:r>
                  <a:rPr lang="en-US" i="1" dirty="0">
                    <a:solidFill>
                      <a:srgbClr val="000000"/>
                    </a:solidFill>
                  </a:rPr>
                  <a:t>X</a:t>
                </a:r>
                <a:r>
                  <a:rPr lang="en-US" dirty="0">
                    <a:solidFill>
                      <a:srgbClr val="000000"/>
                    </a:solidFill>
                  </a:rPr>
                  <a:t> and </a:t>
                </a:r>
                <a:r>
                  <a:rPr lang="en-US" i="1" dirty="0">
                    <a:solidFill>
                      <a:srgbClr val="000000"/>
                    </a:solidFill>
                  </a:rPr>
                  <a:t>Y </a:t>
                </a:r>
                <a:r>
                  <a:rPr lang="en-US" dirty="0">
                    <a:solidFill>
                      <a:srgbClr val="000000"/>
                    </a:solidFill>
                  </a:rPr>
                  <a:t>have correlation </a:t>
                </a:r>
                <a:r>
                  <a:rPr lang="en-US" i="1" dirty="0">
                    <a:solidFill>
                      <a:srgbClr val="000000"/>
                    </a:solidFill>
                  </a:rPr>
                  <a:t>ρ</a:t>
                </a:r>
                <a:r>
                  <a:rPr lang="en-US" dirty="0">
                    <a:solidFill>
                      <a:srgbClr val="000000"/>
                    </a:solidFill>
                  </a:rPr>
                  <a:t>, </a:t>
                </a:r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buNone/>
                  <a:tabLst>
                    <a:tab pos="569913" algn="l"/>
                  </a:tabLst>
                  <a:defRPr/>
                </a:pPr>
                <a:r>
                  <a:rPr lang="en-US" dirty="0">
                    <a:solidFill>
                      <a:srgbClr val="000000"/>
                    </a:solidFill>
                  </a:rPr>
                  <a:t>	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then: </a:t>
                </a:r>
                <a:r>
                  <a:rPr lang="en-US" sz="3200" i="1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σ</a:t>
                </a:r>
                <a:r>
                  <a:rPr lang="en-US" sz="3200" i="1" baseline="30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baseline="-25000" dirty="0" smtClean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  <a:sym typeface="Symbol"/>
                  </a:rPr>
                  <a:t>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= </a:t>
                </a:r>
                <a:r>
                  <a:rPr lang="en-US" sz="3200" i="1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σ</a:t>
                </a:r>
                <a:r>
                  <a:rPr lang="en-US" sz="3200" i="1" baseline="30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 </a:t>
                </a:r>
                <a:r>
                  <a:rPr lang="en-US" sz="3200" i="1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+ σ</a:t>
                </a:r>
                <a:r>
                  <a:rPr lang="en-US" sz="3200" i="1" baseline="30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2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  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  <a:sym typeface="Symbol"/>
                  </a:rPr>
                  <a:t></a:t>
                </a:r>
                <a:r>
                  <a:rPr lang="en-US" sz="32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 2</a:t>
                </a:r>
                <a:r>
                  <a:rPr lang="en-US" sz="3200" i="1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ρσ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X</a:t>
                </a:r>
                <a:r>
                  <a:rPr lang="en-US" sz="3200" i="1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σ</a:t>
                </a:r>
                <a:r>
                  <a:rPr lang="en-US" sz="3200" i="1" baseline="-25000" dirty="0">
                    <a:solidFill>
                      <a:srgbClr val="000000"/>
                    </a:solidFill>
                    <a:ea typeface="ＭＳ Ｐゴシック" pitchFamily="-111" charset="-128"/>
                    <a:cs typeface="ＭＳ Ｐゴシック" pitchFamily="-111" charset="-128"/>
                  </a:rPr>
                  <a:t>Y </a:t>
                </a:r>
              </a:p>
              <a:p>
                <a:pPr marL="574675" indent="-574675">
                  <a:spcBef>
                    <a:spcPts val="0"/>
                  </a:spcBef>
                  <a:buNone/>
                  <a:defRPr/>
                </a:pPr>
                <a:endParaRPr lang="en-US" sz="3200" i="1" baseline="-25000" dirty="0">
                  <a:solidFill>
                    <a:srgbClr val="000000"/>
                  </a:solidFill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838200"/>
                <a:ext cx="8915400" cy="6019800"/>
              </a:xfrm>
              <a:blipFill rotWithShape="0">
                <a:blip r:embed="rId2"/>
                <a:stretch>
                  <a:fillRect l="-1642" t="-2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4.4/4.5: Conditional Probability and Independence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dirty="0" smtClean="0"/>
              <a:t>Be able to calculate conditional probabilities.</a:t>
            </a:r>
          </a:p>
          <a:p>
            <a:r>
              <a:rPr lang="en-US" dirty="0" smtClean="0"/>
              <a:t>Apply the general multiplication rule.</a:t>
            </a:r>
          </a:p>
          <a:p>
            <a:r>
              <a:rPr lang="en-US" dirty="0" smtClean="0"/>
              <a:t>Use Bayes rule (or tree diagrams) to find probabilities.</a:t>
            </a:r>
          </a:p>
          <a:p>
            <a:r>
              <a:rPr lang="en-US" dirty="0" smtClean="0"/>
              <a:t>Determine if two events with positive probability are independent.</a:t>
            </a:r>
          </a:p>
          <a:p>
            <a:r>
              <a:rPr lang="en-US" dirty="0" smtClean="0"/>
              <a:t>Understand the difference between independence and disjoint.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4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53"/>
            <a:ext cx="8229600" cy="1143000"/>
          </a:xfrm>
        </p:spPr>
        <p:txBody>
          <a:bodyPr/>
          <a:lstStyle/>
          <a:p>
            <a:r>
              <a:rPr lang="en-US" dirty="0" smtClean="0"/>
              <a:t>Formulas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730875"/>
              </a:xfrm>
            </p:spPr>
            <p:txBody>
              <a:bodyPr>
                <a:normAutofit/>
              </a:bodyPr>
              <a:lstStyle/>
              <a:p>
                <a:pPr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ea typeface="ＭＳ Ｐゴシック" pitchFamily="-65" charset="-128"/>
                    <a:cs typeface="ＭＳ Ｐゴシック" pitchFamily="-65" charset="-128"/>
                  </a:rPr>
                  <a:t>Conditional Probability:</a:t>
                </a:r>
                <a:endParaRPr lang="en-US" dirty="0">
                  <a:solidFill>
                    <a:srgbClr val="000000"/>
                  </a:solidFill>
                  <a:ea typeface="ＭＳ Ｐゴシック" pitchFamily="-65" charset="-128"/>
                  <a:cs typeface="ＭＳ Ｐゴシック" pitchFamily="-65" charset="-128"/>
                </a:endParaRPr>
              </a:p>
              <a:p>
                <a:pPr marL="0" indent="0">
                  <a:buNone/>
                  <a:defRPr/>
                </a:pPr>
                <a:r>
                  <a:rPr lang="en-US" b="1" i="1" dirty="0">
                    <a:ea typeface="ＭＳ Ｐゴシック" pitchFamily="-65" charset="-128"/>
                    <a:cs typeface="ＭＳ Ｐゴシック" pitchFamily="-65" charset="-128"/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ＭＳ Ｐゴシック" pitchFamily="-65" charset="-128"/>
                      </a:rPr>
                      <m:t>𝑃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ＭＳ Ｐゴシック" pitchFamily="-65" charset="-12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ＭＳ Ｐゴシック" pitchFamily="-65" charset="-128"/>
                          </a:rPr>
                          <m:t>𝐵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ＭＳ Ｐゴシック" pitchFamily="-65" charset="-128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ＭＳ Ｐゴシック" pitchFamily="-65" charset="-128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ＭＳ Ｐゴシック" pitchFamily="-65" charset="-128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ＭＳ Ｐゴシック" pitchFamily="-65" charset="-128"/>
                          </a:rPr>
                          <m:t>)</m:t>
                        </m:r>
                      </m:den>
                    </m:f>
                  </m:oMath>
                </a14:m>
                <a:endParaRPr lang="en-US" dirty="0">
                  <a:ea typeface="ＭＳ Ｐゴシック" pitchFamily="-65" charset="-128"/>
                  <a:cs typeface="ＭＳ Ｐゴシック" pitchFamily="-65" charset="-128"/>
                </a:endParaRPr>
              </a:p>
              <a:p>
                <a:pPr>
                  <a:defRPr/>
                </a:pPr>
                <a:r>
                  <a:rPr lang="en-US" dirty="0" smtClean="0">
                    <a:ea typeface="ＭＳ Ｐゴシック" pitchFamily="-65" charset="-128"/>
                    <a:cs typeface="ＭＳ Ｐゴシック" pitchFamily="-65" charset="-128"/>
                  </a:rPr>
                  <a:t>General multiplication rule:</a:t>
                </a:r>
              </a:p>
              <a:p>
                <a:pPr marL="0" indent="0">
                  <a:buNone/>
                  <a:defRPr/>
                </a:pPr>
                <a:r>
                  <a:rPr lang="en-US" b="1" dirty="0" smtClean="0">
                    <a:ea typeface="ＭＳ Ｐゴシック" pitchFamily="-65" charset="-128"/>
                    <a:cs typeface="ＭＳ Ｐゴシック" pitchFamily="-65" charset="-128"/>
                  </a:rPr>
                  <a:t>	</a:t>
                </a:r>
                <a:r>
                  <a:rPr lang="en-US" dirty="0" smtClean="0">
                    <a:ea typeface="ＭＳ Ｐゴシック" pitchFamily="-65" charset="-128"/>
                    <a:cs typeface="ＭＳ Ｐゴシック" pitchFamily="-65" charset="-128"/>
                  </a:rPr>
                  <a:t>P(A </a:t>
                </a:r>
                <a:r>
                  <a:rPr lang="en-US" dirty="0">
                    <a:ea typeface="ＭＳ Ｐゴシック" pitchFamily="-65" charset="-128"/>
                    <a:cs typeface="ＭＳ Ｐゴシック" pitchFamily="-65" charset="-128"/>
                  </a:rPr>
                  <a:t>∩</a:t>
                </a:r>
                <a:r>
                  <a:rPr lang="en-US" dirty="0" smtClean="0">
                    <a:ea typeface="ＭＳ Ｐゴシック" pitchFamily="-65" charset="-128"/>
                    <a:cs typeface="ＭＳ Ｐゴシック" pitchFamily="-65" charset="-128"/>
                  </a:rPr>
                  <a:t> B) = P(A) P(B|A)</a:t>
                </a:r>
              </a:p>
              <a:p>
                <a:pPr>
                  <a:defRPr/>
                </a:pPr>
                <a:r>
                  <a:rPr lang="en-US" dirty="0" smtClean="0">
                    <a:ea typeface="ＭＳ Ｐゴシック" pitchFamily="-65" charset="-128"/>
                    <a:cs typeface="ＭＳ Ｐゴシック" pitchFamily="-65" charset="-128"/>
                  </a:rPr>
                  <a:t>Bayes’ Rule</a:t>
                </a:r>
              </a:p>
              <a:p>
                <a:pPr marL="0" indent="0">
                  <a:buNone/>
                  <a:defRPr/>
                </a:pPr>
                <a:r>
                  <a:rPr lang="en-US" dirty="0">
                    <a:ea typeface="ＭＳ Ｐゴシック" pitchFamily="-65" charset="-128"/>
                    <a:cs typeface="ＭＳ Ｐゴシック" pitchFamily="-65" charset="-128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i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P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A</m:t>
                        </m:r>
                      </m:e>
                      <m:e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B</m:t>
                        </m:r>
                      </m:e>
                    </m:d>
                    <m:r>
                      <m:rPr>
                        <m:nor/>
                      </m:rPr>
                      <a:rPr lang="en-US" altLang="en-US" i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=</m:t>
                    </m:r>
                    <m:f>
                      <m:fPr>
                        <m:ctrlPr>
                          <a:rPr lang="en-US" altLang="en-US" i="1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b="0" i="0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P</m:t>
                        </m:r>
                        <m:d>
                          <m:d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altLang="en-US" b="0" i="0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B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altLang="en-US" b="0" i="0" smtClean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A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altLang="en-US" b="0" i="0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altLang="en-US" b="0" i="0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en-US" b="0" i="0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en-US" b="0" i="0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P</m:t>
                        </m:r>
                        <m:d>
                          <m:dPr>
                            <m:ctrlPr>
                              <a:rPr lang="en-US" altLang="en-US" i="1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altLang="en-US" i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B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altLang="en-US" i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A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P</m:t>
                        </m:r>
                        <m:d>
                          <m:dPr>
                            <m:ctrlPr>
                              <a:rPr lang="en-US" altLang="en-US" i="1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altLang="en-US" i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A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P</m:t>
                        </m:r>
                        <m:d>
                          <m:dPr>
                            <m:ctrlPr>
                              <a:rPr lang="en-US" altLang="en-US" i="1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altLang="en-US" i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B</m:t>
                            </m:r>
                          </m:e>
                          <m:e>
                            <m:sSup>
                              <m:sSupPr>
                                <m:ctrlPr>
                                  <a:rPr lang="en-US" altLang="en-US" i="1"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altLang="en-US" i="0"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</a:rPr>
                                  <m:t>A</m:t>
                                </m:r>
                              </m:e>
                              <m:sup>
                                <m:r>
                                  <m:rPr>
                                    <m:nor/>
                                  </m:rPr>
                                  <a:rPr lang="en-US" altLang="en-US" i="0"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(</m:t>
                        </m:r>
                        <m:sSup>
                          <m:sSupPr>
                            <m:ctrlPr>
                              <a:rPr lang="en-US" altLang="en-US" i="1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en-US" i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A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n-US" altLang="en-US" i="0"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′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en-US" i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)</m:t>
                        </m:r>
                      </m:den>
                    </m:f>
                  </m:oMath>
                </a14:m>
                <a:endParaRPr lang="en-US" dirty="0"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730875"/>
              </a:xfrm>
              <a:blipFill rotWithShape="0">
                <a:blip r:embed="rId2"/>
                <a:stretch>
                  <a:fillRect l="-1704" t="-1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1989174" y="2668587"/>
            <a:ext cx="5981700" cy="2041525"/>
          </a:xfrm>
          <a:prstGeom prst="ellipse">
            <a:avLst/>
          </a:prstGeom>
          <a:solidFill>
            <a:srgbClr val="FFE1E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Total Probability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1676400"/>
            <a:ext cx="7467600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838200" y="1676400"/>
            <a:ext cx="1524000" cy="24384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743200" y="1676400"/>
            <a:ext cx="2133600" cy="34290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876800" y="1676400"/>
            <a:ext cx="228600" cy="3429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9200" y="3581400"/>
            <a:ext cx="1981200" cy="152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29200" y="1676400"/>
            <a:ext cx="1676400" cy="76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91100" y="3124200"/>
            <a:ext cx="3314700" cy="152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63135" y="3482170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</a:t>
            </a:r>
            <a:r>
              <a:rPr lang="en-US" sz="3200" dirty="0" smtClean="0"/>
              <a:t> and 3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219105" y="430802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75295" y="229841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15992" y="182505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46369" y="16423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23472" y="19811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50525" y="451903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49617" y="192258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3639485" y="2697162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</a:t>
            </a:r>
            <a:r>
              <a:rPr lang="en-US" sz="3200" dirty="0" smtClean="0"/>
              <a:t> and 4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5646774" y="2908012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</a:t>
            </a:r>
            <a:r>
              <a:rPr lang="en-US" sz="3200" dirty="0" smtClean="0"/>
              <a:t> and 6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3886200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</a:t>
            </a:r>
            <a:r>
              <a:rPr lang="en-US" sz="3200" dirty="0" smtClean="0"/>
              <a:t> and 7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3639485" y="548120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3899404" y="4035022"/>
            <a:ext cx="777063" cy="15504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1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53"/>
            <a:ext cx="8229600" cy="1143000"/>
          </a:xfrm>
        </p:spPr>
        <p:txBody>
          <a:bodyPr/>
          <a:lstStyle/>
          <a:p>
            <a:r>
              <a:rPr lang="en-US" dirty="0" smtClean="0"/>
              <a:t>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30875"/>
          </a:xfrm>
        </p:spPr>
        <p:txBody>
          <a:bodyPr>
            <a:normAutofit/>
          </a:bodyPr>
          <a:lstStyle/>
          <a:p>
            <a:pPr>
              <a:buFont typeface="Monotype Sorts" pitchFamily="-65" charset="2"/>
              <a:buNone/>
              <a:defRPr/>
            </a:pPr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events are </a:t>
            </a:r>
            <a:r>
              <a:rPr lang="en-US" dirty="0">
                <a:solidFill>
                  <a:srgbClr val="C00000"/>
                </a:solidFill>
              </a:rPr>
              <a:t>independent</a:t>
            </a:r>
            <a:r>
              <a:rPr lang="en-US" dirty="0"/>
              <a:t> if knowing that one occurs does not change the probability that the other </a:t>
            </a:r>
            <a:r>
              <a:rPr lang="en-US" dirty="0" smtClean="0"/>
              <a:t>occurs.</a:t>
            </a:r>
          </a:p>
          <a:p>
            <a:pPr>
              <a:buFont typeface="Monotype Sorts" pitchFamily="-65" charset="2"/>
              <a:buNone/>
              <a:defRPr/>
            </a:pPr>
            <a:endParaRPr lang="en-US" dirty="0" smtClean="0">
              <a:solidFill>
                <a:srgbClr val="000000"/>
              </a:solidFill>
              <a:ea typeface="ＭＳ Ｐゴシック" pitchFamily="-65" charset="-128"/>
              <a:cs typeface="ＭＳ Ｐゴシック" pitchFamily="-65" charset="-128"/>
            </a:endParaRPr>
          </a:p>
          <a:p>
            <a:pPr>
              <a:buFont typeface="Monotype Sorts" pitchFamily="-65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a typeface="ＭＳ Ｐゴシック" pitchFamily="-65" charset="-128"/>
                <a:cs typeface="ＭＳ Ｐゴシック" pitchFamily="-65" charset="-128"/>
              </a:rPr>
              <a:t>If </a:t>
            </a:r>
            <a:r>
              <a:rPr lang="en-US" i="1" dirty="0">
                <a:solidFill>
                  <a:srgbClr val="000000"/>
                </a:solidFill>
                <a:ea typeface="ＭＳ Ｐゴシック" pitchFamily="-65" charset="-128"/>
                <a:cs typeface="ＭＳ Ｐゴシック" pitchFamily="-65" charset="-128"/>
              </a:rPr>
              <a:t>A</a:t>
            </a:r>
            <a:r>
              <a:rPr lang="en-US" dirty="0">
                <a:solidFill>
                  <a:srgbClr val="000000"/>
                </a:solidFill>
                <a:ea typeface="ＭＳ Ｐゴシック" pitchFamily="-65" charset="-128"/>
                <a:cs typeface="ＭＳ Ｐゴシック" pitchFamily="-65" charset="-128"/>
              </a:rPr>
              <a:t> and </a:t>
            </a:r>
            <a:r>
              <a:rPr lang="en-US" i="1" dirty="0">
                <a:solidFill>
                  <a:srgbClr val="000000"/>
                </a:solidFill>
                <a:ea typeface="ＭＳ Ｐゴシック" pitchFamily="-65" charset="-128"/>
                <a:cs typeface="ＭＳ Ｐゴシック" pitchFamily="-65" charset="-128"/>
              </a:rPr>
              <a:t>B</a:t>
            </a:r>
            <a:r>
              <a:rPr lang="en-US" dirty="0">
                <a:solidFill>
                  <a:srgbClr val="000000"/>
                </a:solidFill>
                <a:ea typeface="ＭＳ Ｐゴシック" pitchFamily="-65" charset="-128"/>
                <a:cs typeface="ＭＳ Ｐゴシック" pitchFamily="-65" charset="-128"/>
              </a:rPr>
              <a:t> are independent:</a:t>
            </a:r>
          </a:p>
          <a:p>
            <a:pPr>
              <a:buNone/>
              <a:defRPr/>
            </a:pPr>
            <a:r>
              <a:rPr lang="en-US" b="1" i="1" dirty="0">
                <a:ea typeface="ＭＳ Ｐゴシック" pitchFamily="-65" charset="-128"/>
                <a:cs typeface="ＭＳ Ｐゴシック" pitchFamily="-65" charset="-128"/>
              </a:rPr>
              <a:t>	</a:t>
            </a:r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P(B|A) = P(B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)</a:t>
            </a:r>
          </a:p>
          <a:p>
            <a:pPr>
              <a:buNone/>
              <a:defRPr/>
            </a:pPr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	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P(A ∩ B) = P(A) P(B)</a:t>
            </a:r>
            <a:endParaRPr lang="en-US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0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Disjoint vs. Independent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In each situation, are the following two events </a:t>
            </a:r>
          </a:p>
          <a:p>
            <a:pPr marL="0" indent="0">
              <a:buNone/>
            </a:pPr>
            <a:r>
              <a:rPr lang="en-US" dirty="0" smtClean="0"/>
              <a:t>a) disjoint and/or b) independent?</a:t>
            </a:r>
          </a:p>
          <a:p>
            <a:pPr marL="514350" indent="-514350">
              <a:buAutoNum type="arabicParenR"/>
            </a:pPr>
            <a:r>
              <a:rPr lang="en-US" dirty="0" smtClean="0"/>
              <a:t>Draw 1 card from a deck</a:t>
            </a:r>
          </a:p>
          <a:p>
            <a:pPr marL="400050" lvl="1" indent="0">
              <a:buNone/>
              <a:tabLst>
                <a:tab pos="3937000" algn="l"/>
              </a:tabLst>
            </a:pPr>
            <a:r>
              <a:rPr lang="en-US" sz="3200" dirty="0" smtClean="0"/>
              <a:t>A = card is a heart	B = card is not a heart</a:t>
            </a:r>
          </a:p>
          <a:p>
            <a:pPr marL="514350" indent="-514350">
              <a:buAutoNum type="arabicParenR"/>
            </a:pPr>
            <a:r>
              <a:rPr lang="en-US" dirty="0" smtClean="0"/>
              <a:t>Toss 2 coins</a:t>
            </a:r>
          </a:p>
          <a:p>
            <a:pPr marL="400050" lvl="1" indent="0">
              <a:buNone/>
              <a:tabLst>
                <a:tab pos="3994150" algn="l"/>
              </a:tabLst>
            </a:pPr>
            <a:r>
              <a:rPr lang="en-US" sz="3200" dirty="0" smtClean="0"/>
              <a:t>A = Coin 1 is a head	B = Coin 2 is a head</a:t>
            </a:r>
          </a:p>
          <a:p>
            <a:pPr marL="514350" indent="-514350">
              <a:buAutoNum type="arabicParenR"/>
            </a:pPr>
            <a:r>
              <a:rPr lang="en-US" dirty="0" smtClean="0"/>
              <a:t>Roll two 4-sided dice. </a:t>
            </a:r>
          </a:p>
          <a:p>
            <a:pPr marL="0" indent="0">
              <a:buNone/>
              <a:tabLst>
                <a:tab pos="3994150" algn="l"/>
              </a:tabLst>
            </a:pPr>
            <a:r>
              <a:rPr lang="en-US" dirty="0" smtClean="0"/>
              <a:t>    A = red die is 2	B = sum of the dice is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0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5: Random Variables and Discrete Probability Distributions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8370" name="Picture 2" descr="statistic carto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35964"/>
            <a:ext cx="2667000" cy="442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44958" y="6234047"/>
            <a:ext cx="447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http://www.landers.co.uk/statistics-cartoons/</a:t>
            </a:r>
          </a:p>
        </p:txBody>
      </p:sp>
    </p:spTree>
    <p:extLst>
      <p:ext uri="{BB962C8B-B14F-4D97-AF65-F5344CB8AC3E}">
        <p14:creationId xmlns:p14="http://schemas.microsoft.com/office/powerpoint/2010/main" val="317127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5.1-5.2: Random Variables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dirty="0" smtClean="0"/>
              <a:t>Be able to define what a random variable is.</a:t>
            </a:r>
          </a:p>
          <a:p>
            <a:r>
              <a:rPr lang="en-US" dirty="0" smtClean="0"/>
              <a:t>Be able to differentiate between discrete and continuous random variables.</a:t>
            </a:r>
          </a:p>
          <a:p>
            <a:r>
              <a:rPr lang="en-US" dirty="0" smtClean="0"/>
              <a:t>Describe the probability distribution of a discrete random variable.</a:t>
            </a:r>
          </a:p>
          <a:p>
            <a:r>
              <a:rPr lang="en-US" dirty="0" smtClean="0"/>
              <a:t>Use the distribution and properties of a discrete random variable to calculate the probability of an event.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A </a:t>
            </a:r>
            <a:r>
              <a:rPr lang="en-US" altLang="en-US" b="1" dirty="0">
                <a:solidFill>
                  <a:srgbClr val="800000"/>
                </a:solidFill>
              </a:rPr>
              <a:t>random variable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/>
              <a:t>is a function that assigns a unique numerical value to each outcome in a sample space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Random variables can be </a:t>
            </a:r>
            <a:r>
              <a:rPr lang="en-US" altLang="en-US" dirty="0" smtClean="0">
                <a:solidFill>
                  <a:srgbClr val="800000"/>
                </a:solidFill>
              </a:rPr>
              <a:t>discrete</a:t>
            </a:r>
            <a:r>
              <a:rPr lang="en-US" altLang="en-US" dirty="0" smtClean="0"/>
              <a:t> or </a:t>
            </a:r>
            <a:r>
              <a:rPr lang="en-US" altLang="en-US" dirty="0" smtClean="0">
                <a:solidFill>
                  <a:srgbClr val="800000"/>
                </a:solidFill>
              </a:rPr>
              <a:t>continuous</a:t>
            </a:r>
            <a:r>
              <a:rPr lang="en-US" altLang="en-US" dirty="0" smtClean="0"/>
              <a:t>.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b="1" dirty="0">
                <a:solidFill>
                  <a:srgbClr val="800000"/>
                </a:solidFill>
              </a:rPr>
              <a:t>probability distribution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of a random variable gives its possible values and their probabilities.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8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6712</TotalTime>
  <Words>355</Words>
  <Application>Microsoft Office PowerPoint</Application>
  <PresentationFormat>On-screen Show (4:3)</PresentationFormat>
  <Paragraphs>96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Cambria Math</vt:lpstr>
      <vt:lpstr>Monotype Sorts</vt:lpstr>
      <vt:lpstr>Symbol</vt:lpstr>
      <vt:lpstr>Times New Roman</vt:lpstr>
      <vt:lpstr>Office Theme</vt:lpstr>
      <vt:lpstr>Conditional Probability</vt:lpstr>
      <vt:lpstr>4.4/4.5: Conditional Probability and Independence - Goals</vt:lpstr>
      <vt:lpstr>Formulas</vt:lpstr>
      <vt:lpstr>Law of Total Probability</vt:lpstr>
      <vt:lpstr>Independence</vt:lpstr>
      <vt:lpstr>Disjoint vs. Independent</vt:lpstr>
      <vt:lpstr>Chapter 5: Random Variables and Discrete Probability Distributions</vt:lpstr>
      <vt:lpstr>5.1-5.2: Random Variables - Goals</vt:lpstr>
      <vt:lpstr>Random Variables</vt:lpstr>
      <vt:lpstr>Probability Distribution of a Random Variables</vt:lpstr>
      <vt:lpstr>Expected Value and Variance for Random Variables</vt:lpstr>
      <vt:lpstr>Rules for Expected Value and Variance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391</cp:revision>
  <dcterms:created xsi:type="dcterms:W3CDTF">2010-01-11T21:36:57Z</dcterms:created>
  <dcterms:modified xsi:type="dcterms:W3CDTF">2016-01-29T12:47:02Z</dcterms:modified>
</cp:coreProperties>
</file>